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9" r:id="rId5"/>
    <p:sldId id="270" r:id="rId6"/>
    <p:sldId id="257" r:id="rId7"/>
    <p:sldId id="258" r:id="rId8"/>
    <p:sldId id="260" r:id="rId9"/>
    <p:sldId id="263" r:id="rId10"/>
    <p:sldId id="264" r:id="rId11"/>
    <p:sldId id="261" r:id="rId12"/>
    <p:sldId id="262" r:id="rId13"/>
    <p:sldId id="265" r:id="rId14"/>
    <p:sldId id="256" r:id="rId15"/>
    <p:sldId id="268" r:id="rId16"/>
    <p:sldId id="269" r:id="rId17"/>
    <p:sldId id="271" r:id="rId18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B833ED-B69A-435A-A4CE-150175FF0393}" v="106" dt="2023-09-13T18:41:50.9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6DEC6-A367-F96D-C6BE-43F1C66A1A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937F11-9F83-8BC1-2F2D-7B7CD01477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ED7C1-B4B9-2B7A-E4EF-F34BC14FF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AD1E-F1E4-4ECB-A619-89171D7512F6}" type="datetimeFigureOut">
              <a:rPr lang="en-GB" smtClean="0"/>
              <a:t>13/09/2023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64B5C-BFE2-1134-919A-17AD1F9DA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2E6D8-EE6E-590D-B98E-A52CE2558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9714A-9AB3-4AB2-905C-D2821BF0AD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284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A614D-957D-0DAA-CEA8-A08A9B8F9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11E189-48B9-C5F6-EDEA-F278EB1969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C3D69-3197-383A-3627-67CD09B2E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AD1E-F1E4-4ECB-A619-89171D7512F6}" type="datetimeFigureOut">
              <a:rPr lang="en-GB" smtClean="0"/>
              <a:t>13/09/2023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B8F42-D6B8-CB60-9F46-1EFD71FC6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0554A-E106-48DA-73A6-36ABB1EB9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9714A-9AB3-4AB2-905C-D2821BF0AD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351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7D6765-B4B7-1372-908B-5A445DFAB4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E6C288-98CC-EEA7-765C-0F03B4A669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7AF4C-AEE8-176A-C15E-6AF2A9EF2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AD1E-F1E4-4ECB-A619-89171D7512F6}" type="datetimeFigureOut">
              <a:rPr lang="en-GB" smtClean="0"/>
              <a:t>13/09/2023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244F2-211B-3367-7925-CA96034DC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2478C-91BC-79D8-140F-5BB5F8C2F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9714A-9AB3-4AB2-905C-D2821BF0AD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9755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61198-9B14-72E9-E57F-7FD976587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1F07D-48CC-B609-1331-8DFDD6FBC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18399-2313-B7B3-64CE-0917EAFF9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AD1E-F1E4-4ECB-A619-89171D7512F6}" type="datetimeFigureOut">
              <a:rPr lang="en-GB" smtClean="0"/>
              <a:t>13/09/2023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210BF-DC49-0DDF-2C9F-ED2BC1CD6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040B1-32BB-F4DA-7198-890C532D8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9714A-9AB3-4AB2-905C-D2821BF0AD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672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17373-22D6-5DB3-2FEF-E8A20EA6C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96BA54-922C-ACBC-7699-1AFC5B616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2026D-85A3-8C68-71B8-1959B3CA5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AD1E-F1E4-4ECB-A619-89171D7512F6}" type="datetimeFigureOut">
              <a:rPr lang="en-GB" smtClean="0"/>
              <a:t>13/09/2023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A477D-370B-C794-C7C0-9674CEB27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6F694-A63D-0D5A-169D-3AB517F26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9714A-9AB3-4AB2-905C-D2821BF0AD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7430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481B-9547-6816-BCCC-A5480310D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0A160-1782-897F-B6BA-BD9C6F5172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AD4C99-9E61-D69C-07DE-6FD5181643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5F187F-519A-9F65-FADF-859F3483E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AD1E-F1E4-4ECB-A619-89171D7512F6}" type="datetimeFigureOut">
              <a:rPr lang="en-GB" smtClean="0"/>
              <a:t>13/09/2023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F003E-8869-CDE6-F057-62E9FCCE6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B2D136-A3D6-8D59-2582-4F13B3EF7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9714A-9AB3-4AB2-905C-D2821BF0AD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1927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83259-F1FA-9F19-D125-FEDA94066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46A36-04FF-D39F-1ED4-4AF5B1EE6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5EF2D2-27CC-F28E-0CA2-AA0417FE9D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5C9E99-168B-00DB-6DA8-61B49E30BE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CDD9B0-DC66-5E75-244C-BBEB304ADD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6DEA6A-D68B-01C4-0F43-C1A7A8C3A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AD1E-F1E4-4ECB-A619-89171D7512F6}" type="datetimeFigureOut">
              <a:rPr lang="en-GB" smtClean="0"/>
              <a:t>13/09/2023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BA3A52-1813-46F8-E4D0-70AE515FA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9FA1E0-46F7-0214-5ABB-555C11C4E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9714A-9AB3-4AB2-905C-D2821BF0AD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864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3F481-7C4D-D1CC-0353-2E22C895C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E87E18-C61D-BC49-4203-F2A8A61D5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AD1E-F1E4-4ECB-A619-89171D7512F6}" type="datetimeFigureOut">
              <a:rPr lang="en-GB" smtClean="0"/>
              <a:t>13/09/2023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EBFFE3-322A-44DC-015B-26ECB83AA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300D11-9CF6-94E2-4AA3-212EC0691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9714A-9AB3-4AB2-905C-D2821BF0AD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620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B53620-FF26-CE37-3A7D-39C375AC8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AD1E-F1E4-4ECB-A619-89171D7512F6}" type="datetimeFigureOut">
              <a:rPr lang="en-GB" smtClean="0"/>
              <a:t>13/09/2023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6E9F4-3C6E-B6A7-2813-3B5DD5F4A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23D65-7D5F-A7B6-9958-2543F70CE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9714A-9AB3-4AB2-905C-D2821BF0AD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885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557E0-CC84-0970-A740-B88FA802A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2206D-A5B8-EC55-952A-8EC10D16F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9A93A9-F4BD-0B6D-EFEA-47438C83B6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BF5D12-2042-1782-D13C-D1C8846C2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AD1E-F1E4-4ECB-A619-89171D7512F6}" type="datetimeFigureOut">
              <a:rPr lang="en-GB" smtClean="0"/>
              <a:t>13/09/2023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E88711-8155-5148-E045-B5985E0EE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96872-1245-C85E-4C3B-EC7F1D8DE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9714A-9AB3-4AB2-905C-D2821BF0AD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6611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55F4D-E270-D629-C4FF-108DD9738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99D220-F7A7-4FEC-7A29-29F7259728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021EE9-F157-80D5-4E97-2A876EAF3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1DBD48-83FE-CDAF-50D8-142743AA1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AD1E-F1E4-4ECB-A619-89171D7512F6}" type="datetimeFigureOut">
              <a:rPr lang="en-GB" smtClean="0"/>
              <a:t>13/09/2023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403CC7-FE1C-BF0B-5045-21BDC18C5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D663F-B42F-B924-C826-918D62E3F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9714A-9AB3-4AB2-905C-D2821BF0AD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7108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362C73-D22F-C0A5-47F1-4DEE40BAE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8E403D-F64C-32E7-7F2E-5E52465B2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51BE1-E3EA-4844-EDDB-8BC6F14995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DAD1E-F1E4-4ECB-A619-89171D7512F6}" type="datetimeFigureOut">
              <a:rPr lang="en-GB" smtClean="0"/>
              <a:t>13/09/2023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624CB-5FC8-1622-3423-CC6766AD23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103A37-1D39-457A-A7D3-FD7C4B747B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9714A-9AB3-4AB2-905C-D2821BF0AD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8134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nearpod.com/library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s://edu.rsc.org/practical/practical-videos-14-16-students/4012090.article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tsby.org.uk/uploads/education/reports/pdf/good-practical-science-report.pdf" TargetMode="External"/><Relationship Id="rId2" Type="http://schemas.openxmlformats.org/officeDocument/2006/relationships/hyperlink" Target="https://www.learntechlib.org/p/218400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filestore.aqa.org.uk/resources/biology/AQA-8461-PRACTICALS-HB.PDF" TargetMode="External"/><Relationship Id="rId2" Type="http://schemas.openxmlformats.org/officeDocument/2006/relationships/hyperlink" Target="https://www.stem.org.uk/secondary/resources/collections/science/best-evidence-science-teach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www.aqa.org.uk/subjects/science/gcse/biology-8461" TargetMode="Externa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8157E-9B05-01FA-97BC-D1A04C8CC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Practicals</a:t>
            </a:r>
            <a:r>
              <a:rPr lang="en-GB" dirty="0"/>
              <a:t> and adhering to the Gatsby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CA4AB-18F2-3413-853B-52E352703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GB" dirty="0"/>
              <a:t>Set your paper up as a mind map. Answer the following questions </a:t>
            </a:r>
          </a:p>
          <a:p>
            <a:r>
              <a:rPr lang="en-GB" dirty="0"/>
              <a:t>Starter: Imagine you are planning one of the physics or chemistry </a:t>
            </a:r>
            <a:r>
              <a:rPr lang="en-GB" dirty="0" err="1"/>
              <a:t>practicals</a:t>
            </a:r>
            <a:r>
              <a:rPr lang="en-GB" dirty="0"/>
              <a:t> you have completed thus far.</a:t>
            </a:r>
            <a:endParaRPr lang="en-GB" dirty="0">
              <a:cs typeface="Calibri" panose="020F0502020204030204"/>
            </a:endParaRPr>
          </a:p>
          <a:p>
            <a:pPr marL="0" indent="0">
              <a:buNone/>
            </a:pPr>
            <a:endParaRPr lang="en-GB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GB" dirty="0"/>
              <a:t>How do you support students to achieve/complete the practical successfully?  </a:t>
            </a:r>
          </a:p>
          <a:p>
            <a:pPr marL="0" indent="0">
              <a:buNone/>
            </a:pPr>
            <a:r>
              <a:rPr lang="en-GB" dirty="0">
                <a:cs typeface="Calibri"/>
              </a:rPr>
              <a:t>What does successful completion mean? Is it developing a new skill securing subject knowledge or both?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How do you know pupils have made progress? </a:t>
            </a:r>
          </a:p>
          <a:p>
            <a:pPr marL="0" indent="0">
              <a:buNone/>
            </a:pPr>
            <a:r>
              <a:rPr lang="en-GB" dirty="0"/>
              <a:t>How do you assess the progress students are making? </a:t>
            </a:r>
          </a:p>
          <a:p>
            <a:pPr marL="0" indent="0">
              <a:buNone/>
            </a:pPr>
            <a:r>
              <a:rPr lang="en-GB" dirty="0"/>
              <a:t>What questions are you going to be asking?</a:t>
            </a:r>
          </a:p>
          <a:p>
            <a:pPr marL="0" indent="0">
              <a:buNone/>
            </a:pPr>
            <a:endParaRPr lang="en-GB" dirty="0">
              <a:cs typeface="Calibri"/>
            </a:endParaRPr>
          </a:p>
          <a:p>
            <a:pPr marL="0" indent="0">
              <a:buNone/>
            </a:pPr>
            <a:r>
              <a:rPr lang="en-GB" dirty="0"/>
              <a:t>What are your reflections on the answers you have given above? Is anything surprising?  </a:t>
            </a:r>
          </a:p>
        </p:txBody>
      </p:sp>
    </p:spTree>
    <p:extLst>
      <p:ext uri="{BB962C8B-B14F-4D97-AF65-F5344CB8AC3E}">
        <p14:creationId xmlns:p14="http://schemas.microsoft.com/office/powerpoint/2010/main" val="1078548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86A97-0A92-972D-D92E-621DB70BC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87" y="-403399"/>
            <a:ext cx="10515600" cy="1325563"/>
          </a:xfrm>
        </p:spPr>
        <p:txBody>
          <a:bodyPr>
            <a:normAutofit/>
          </a:bodyPr>
          <a:lstStyle/>
          <a:p>
            <a:r>
              <a:rPr lang="en-GB" sz="2800" dirty="0"/>
              <a:t>Simulations enhance but do not replace </a:t>
            </a:r>
            <a:r>
              <a:rPr lang="en-GB" sz="2800" dirty="0" err="1"/>
              <a:t>practicals</a:t>
            </a:r>
            <a:r>
              <a:rPr lang="en-GB" sz="28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8A4ED-AE6B-DD9E-DA83-593C5EF01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87" y="502339"/>
            <a:ext cx="10515600" cy="4351338"/>
          </a:xfrm>
        </p:spPr>
        <p:txBody>
          <a:bodyPr/>
          <a:lstStyle/>
          <a:p>
            <a:r>
              <a:rPr lang="en-GB" sz="2000" dirty="0"/>
              <a:t>Read the two papers found in the practical science Gatsby report folder</a:t>
            </a:r>
          </a:p>
          <a:p>
            <a:r>
              <a:rPr lang="en-GB" sz="2000" dirty="0"/>
              <a:t>Question to reflect on. Do Phet simulations support students working scientifically skills?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16ADF0-3827-0CC0-CA32-F831CA9510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89" t="26620" r="20027" b="22175"/>
          <a:stretch/>
        </p:blipFill>
        <p:spPr>
          <a:xfrm>
            <a:off x="72887" y="1383381"/>
            <a:ext cx="7878417" cy="54050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3EDB68-A6E8-43C6-FDE3-23B92FB552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07" t="28841" r="19865" b="17247"/>
          <a:stretch/>
        </p:blipFill>
        <p:spPr>
          <a:xfrm>
            <a:off x="4691270" y="1383381"/>
            <a:ext cx="7427843" cy="533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22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36BF1-FFA7-A59B-555D-59E12B3B6A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563" y="298580"/>
            <a:ext cx="4609324" cy="1193800"/>
          </a:xfrm>
        </p:spPr>
        <p:txBody>
          <a:bodyPr>
            <a:normAutofit fontScale="90000"/>
          </a:bodyPr>
          <a:lstStyle/>
          <a:p>
            <a:r>
              <a:rPr lang="en-GB" sz="3100" dirty="0"/>
              <a:t>What are the advantages and potential limitations of simulations? Use the screenshots to give you ideas.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2F2BC6-88C2-ABF7-50A3-FFC4643C23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B8E539-5CC4-A7CA-6932-05CE7E50F1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09" t="13989" r="29795" b="23334"/>
          <a:stretch/>
        </p:blipFill>
        <p:spPr>
          <a:xfrm>
            <a:off x="5231567" y="-194663"/>
            <a:ext cx="6960433" cy="70526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850FDA-BA3B-5FC3-5C6A-025B113256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31" t="11736" r="41484" b="24514"/>
          <a:stretch/>
        </p:blipFill>
        <p:spPr>
          <a:xfrm>
            <a:off x="0" y="1399592"/>
            <a:ext cx="5173000" cy="545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92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818BF-7EB3-4B09-9CCA-6303FEE60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might an example blended lesson look like</a:t>
            </a:r>
          </a:p>
        </p:txBody>
      </p:sp>
      <p:pic>
        <p:nvPicPr>
          <p:cNvPr id="4" name="Content Placeholder 3" descr="Icon&#10;&#10;Description automatically generated with medium confidence">
            <a:hlinkClick r:id="rId2"/>
            <a:extLst>
              <a:ext uri="{FF2B5EF4-FFF2-40B4-BE49-F238E27FC236}">
                <a16:creationId xmlns:a16="http://schemas.microsoft.com/office/drawing/2014/main" id="{E034C403-77B0-4656-B56E-48711DE03D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340" y="2739969"/>
            <a:ext cx="4219575" cy="1085850"/>
          </a:xfrm>
          <a:prstGeom prst="rect">
            <a:avLst/>
          </a:prstGeom>
        </p:spPr>
      </p:pic>
      <p:pic>
        <p:nvPicPr>
          <p:cNvPr id="5" name="Content Placeholder 4" descr="Tex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E68CC9D-CEF0-4BA1-BD90-5C820E1AC1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83" y="5592429"/>
            <a:ext cx="3895682" cy="1085182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585CF71-AE62-4A8E-8B83-19B7EB79D1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246" y="5741223"/>
            <a:ext cx="2014754" cy="101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817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EE18E-4386-5DEA-F064-59D37E8B6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8F2C6-1083-CB8B-4702-AE0EF5AF6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9764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Pick one of the required </a:t>
            </a:r>
            <a:r>
              <a:rPr lang="en-GB" dirty="0" err="1"/>
              <a:t>practicals</a:t>
            </a:r>
            <a:r>
              <a:rPr lang="en-GB" dirty="0"/>
              <a:t> at KS4. </a:t>
            </a:r>
          </a:p>
          <a:p>
            <a:endParaRPr lang="en-GB" dirty="0"/>
          </a:p>
          <a:p>
            <a:r>
              <a:rPr lang="en-GB" dirty="0"/>
              <a:t>Use BEST to identify the most important prerequisite knowledge and misconceptions students may have</a:t>
            </a:r>
          </a:p>
          <a:p>
            <a:endParaRPr lang="en-GB" dirty="0"/>
          </a:p>
          <a:p>
            <a:r>
              <a:rPr lang="en-GB" dirty="0"/>
              <a:t>Use BEST to design a starter Activity </a:t>
            </a:r>
          </a:p>
          <a:p>
            <a:endParaRPr lang="en-GB" dirty="0"/>
          </a:p>
          <a:p>
            <a:r>
              <a:rPr lang="en-GB" dirty="0"/>
              <a:t>Explain how you hit each of the objectives from the Gatsby report in your lesson. </a:t>
            </a:r>
          </a:p>
          <a:p>
            <a:r>
              <a:rPr lang="en-GB" dirty="0"/>
              <a:t>Plenary reflect on your transition document. Following on from this session, what do you need to add to your targets for TS3/TS4?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3447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6DAE7-8A7A-7BB1-58D7-D010ED9A3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73249-B55C-0184-BAFD-0541DF354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Department for Education (DfE) Science programmes of study KS4. </a:t>
            </a:r>
            <a:r>
              <a:rPr lang="en-GB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London Crown 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court Publishing </a:t>
            </a:r>
          </a:p>
          <a:p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Haryadi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R. and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Pujiastuti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H., 2020, April.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PhET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simulation software-based learning to improve science process skills. In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Physics: Conference Series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(Vol. 1521, No. 2, p. 022017). IOP Publishing.</a:t>
            </a:r>
          </a:p>
          <a:p>
            <a:endParaRPr lang="en-GB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Hasyim, F.,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Prastowo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T. and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Jatmiko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B., 2020. The Use of Android-Based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PhET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Simulation as an Effort to Improve Students' Critical Thinking Skills during the Covid-19 Pandemic. Available at 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2"/>
              </a:rPr>
              <a:t>https://www.learntechlib.org/p/218400/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Accessed 30</a:t>
            </a:r>
            <a:r>
              <a:rPr lang="en-GB" b="0" i="0" baseline="3000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May 2023.</a:t>
            </a:r>
          </a:p>
          <a:p>
            <a:endParaRPr lang="en-GB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Holman, J (2017) Good practical science Gatsby foundation. Available at 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  <a:hlinkClick r:id="rId3"/>
              </a:rPr>
              <a:t>https://www.gatsby.org.uk/uploads/education/reports/pdf/good-practical-science-report.pdf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Accessed 30</a:t>
            </a:r>
            <a:r>
              <a:rPr lang="en-GB" b="0" i="0" baseline="3000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May 2023.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7065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2BF-414C-308D-9164-FBFC81ADC4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4730" y="-71436"/>
            <a:ext cx="9144000" cy="2387600"/>
          </a:xfrm>
        </p:spPr>
        <p:txBody>
          <a:bodyPr/>
          <a:lstStyle/>
          <a:p>
            <a:r>
              <a:rPr lang="en-GB" dirty="0" err="1"/>
              <a:t>Practicals</a:t>
            </a:r>
            <a:r>
              <a:rPr lang="en-GB" dirty="0"/>
              <a:t> and adhering to the Gatsby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ED0DD2-CD3E-6FD8-5A5F-ADFF02F7FD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391" y="2316164"/>
            <a:ext cx="11847444" cy="409457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TS link ts3 Demonstrate good subject and curriculum knowledge </a:t>
            </a:r>
          </a:p>
          <a:p>
            <a:r>
              <a:rPr lang="en-GB" dirty="0"/>
              <a:t>have a secure knowledge of the relevant subject(s) and curriculum areas, foster and maintain pupils’ interest in the subject, and address misunderstandings </a:t>
            </a:r>
          </a:p>
          <a:p>
            <a:r>
              <a:rPr lang="en-GB" dirty="0"/>
              <a:t>demonstrate a critical understanding of developments in the subject and curriculum areas, and promote the value of scholarship.</a:t>
            </a:r>
          </a:p>
          <a:p>
            <a:r>
              <a:rPr lang="en-GB" dirty="0"/>
              <a:t> TS4 </a:t>
            </a:r>
          </a:p>
          <a:p>
            <a:r>
              <a:rPr lang="en-GB" dirty="0"/>
              <a:t>Reflect systematically on the effectiveness of lessons and approaches to teaching </a:t>
            </a:r>
          </a:p>
          <a:p>
            <a:endParaRPr lang="en-GB" dirty="0"/>
          </a:p>
          <a:p>
            <a:r>
              <a:rPr lang="en-GB" dirty="0"/>
              <a:t>Contribute to the design and provision of an engaging curriculum within the relevant subject area(s). </a:t>
            </a:r>
          </a:p>
        </p:txBody>
      </p:sp>
    </p:spTree>
    <p:extLst>
      <p:ext uri="{BB962C8B-B14F-4D97-AF65-F5344CB8AC3E}">
        <p14:creationId xmlns:p14="http://schemas.microsoft.com/office/powerpoint/2010/main" val="267691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4D4F-B31F-E4BA-CBCC-A995CE758C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3765" y="0"/>
            <a:ext cx="9144000" cy="531813"/>
          </a:xfrm>
        </p:spPr>
        <p:txBody>
          <a:bodyPr>
            <a:normAutofit/>
          </a:bodyPr>
          <a:lstStyle/>
          <a:p>
            <a:r>
              <a:rPr lang="en-GB" sz="3200" dirty="0"/>
              <a:t>Remember the good practical science report?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5FC3E0-86D5-DE56-CE20-411660B45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3765" y="531813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cs typeface="Calibri"/>
              </a:rPr>
              <a:t>How can you make these recommendations part of your everyday practice?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6AA68F-C7EE-8219-F39B-F5927F0451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44" t="28472" r="25625" b="65139"/>
          <a:stretch/>
        </p:blipFill>
        <p:spPr>
          <a:xfrm>
            <a:off x="366809" y="1214435"/>
            <a:ext cx="10957875" cy="1333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C98E4A-77CD-AAF5-2979-FA5FDB061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31" t="43750" r="25625" b="50861"/>
          <a:stretch/>
        </p:blipFill>
        <p:spPr>
          <a:xfrm>
            <a:off x="273501" y="2563807"/>
            <a:ext cx="11319915" cy="11497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680B58-76B9-9A4F-5352-46186039E7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059" t="65159" r="25617" b="28941"/>
          <a:stretch/>
        </p:blipFill>
        <p:spPr>
          <a:xfrm>
            <a:off x="273500" y="3713583"/>
            <a:ext cx="11253687" cy="12316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EFEEC2-9E32-B07C-D549-78FC98A259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67" t="82292" r="25389" b="12222"/>
          <a:stretch/>
        </p:blipFill>
        <p:spPr>
          <a:xfrm>
            <a:off x="437956" y="4945224"/>
            <a:ext cx="11119436" cy="11497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70126B-026B-2C46-58F0-E6DEE3DAAAC5}"/>
              </a:ext>
            </a:extLst>
          </p:cNvPr>
          <p:cNvSpPr txBox="1"/>
          <p:nvPr/>
        </p:nvSpPr>
        <p:spPr>
          <a:xfrm>
            <a:off x="665922" y="6301409"/>
            <a:ext cx="8338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Holman (2017)</a:t>
            </a:r>
          </a:p>
        </p:txBody>
      </p:sp>
    </p:spTree>
    <p:extLst>
      <p:ext uri="{BB962C8B-B14F-4D97-AF65-F5344CB8AC3E}">
        <p14:creationId xmlns:p14="http://schemas.microsoft.com/office/powerpoint/2010/main" val="1230315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643FF-96F0-9099-30A9-C11AA6F98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Assessment fit for purpose – an example of the osmosis required practical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01382-A616-6058-4A8E-DB4EE66D7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282" y="3087895"/>
            <a:ext cx="10515600" cy="4351338"/>
          </a:xfrm>
        </p:spPr>
        <p:txBody>
          <a:bodyPr/>
          <a:lstStyle/>
          <a:p>
            <a:r>
              <a:rPr lang="en-GB" dirty="0"/>
              <a:t>Look back at your answer to how you know students made progress. Based on the statement above is there anything you missed off</a:t>
            </a:r>
          </a:p>
          <a:p>
            <a:r>
              <a:rPr lang="en-GB" dirty="0"/>
              <a:t>Take the example of Osmosis: what are you assessing in this required practical? </a:t>
            </a:r>
          </a:p>
          <a:p>
            <a:pPr marL="0" indent="0">
              <a:buNone/>
            </a:pPr>
            <a:r>
              <a:rPr lang="en-GB" dirty="0"/>
              <a:t>Write your answers to each of these questions on your mind map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Look at the AQA biology practical book available on the science </a:t>
            </a:r>
            <a:r>
              <a:rPr lang="en-GB" dirty="0" err="1"/>
              <a:t>moodle</a:t>
            </a:r>
            <a:r>
              <a:rPr lang="en-GB" dirty="0"/>
              <a:t>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E09D12-3DCF-D04F-9968-FBB08229FB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67" t="82292" r="25389" b="12222"/>
          <a:stretch/>
        </p:blipFill>
        <p:spPr>
          <a:xfrm>
            <a:off x="536282" y="1690688"/>
            <a:ext cx="11119436" cy="114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71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276A7-A786-7FB1-10AD-1D426962E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91" y="22770"/>
            <a:ext cx="10515600" cy="662612"/>
          </a:xfrm>
        </p:spPr>
        <p:txBody>
          <a:bodyPr>
            <a:normAutofit fontScale="90000"/>
          </a:bodyPr>
          <a:lstStyle/>
          <a:p>
            <a:r>
              <a:rPr lang="en-GB" dirty="0"/>
              <a:t>Imagine you are completing the lesson plan </a:t>
            </a:r>
          </a:p>
        </p:txBody>
      </p:sp>
      <p:pic>
        <p:nvPicPr>
          <p:cNvPr id="7" name="Content Placeholder 6">
            <a:hlinkClick r:id="rId2"/>
            <a:extLst>
              <a:ext uri="{FF2B5EF4-FFF2-40B4-BE49-F238E27FC236}">
                <a16:creationId xmlns:a16="http://schemas.microsoft.com/office/drawing/2014/main" id="{59434F6C-068B-17F2-0700-9206037D86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5201" t="39645" r="12935" b="20382"/>
          <a:stretch/>
        </p:blipFill>
        <p:spPr>
          <a:xfrm>
            <a:off x="8391940" y="925181"/>
            <a:ext cx="3548269" cy="2503819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69BDE2C-939E-42D2-D0FD-D35DB2B01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39" y="685382"/>
            <a:ext cx="7600122" cy="6050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123727-48D6-87F4-F7BF-AC8C387CC8FB}"/>
              </a:ext>
            </a:extLst>
          </p:cNvPr>
          <p:cNvSpPr txBox="1"/>
          <p:nvPr/>
        </p:nvSpPr>
        <p:spPr>
          <a:xfrm>
            <a:off x="438978" y="4743271"/>
            <a:ext cx="7504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How do you identify the most relevant previous knowledge? What are the possible misconceptions? How do you know whether your students hold those misconceptions? 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4E6B95-2F2A-65DE-6787-FE13C9A5179B}"/>
              </a:ext>
            </a:extLst>
          </p:cNvPr>
          <p:cNvSpPr txBox="1"/>
          <p:nvPr/>
        </p:nvSpPr>
        <p:spPr>
          <a:xfrm>
            <a:off x="1520687" y="5864087"/>
            <a:ext cx="5088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What are your main learning points for the lesson? – where do you get all this information?</a:t>
            </a:r>
          </a:p>
        </p:txBody>
      </p:sp>
      <p:pic>
        <p:nvPicPr>
          <p:cNvPr id="9" name="Picture 8">
            <a:hlinkClick r:id="rId5"/>
            <a:extLst>
              <a:ext uri="{FF2B5EF4-FFF2-40B4-BE49-F238E27FC236}">
                <a16:creationId xmlns:a16="http://schemas.microsoft.com/office/drawing/2014/main" id="{8FB716CA-5B86-C42D-E85F-54B64876ED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277" t="21284" r="51413" b="66232"/>
          <a:stretch/>
        </p:blipFill>
        <p:spPr>
          <a:xfrm>
            <a:off x="8526117" y="4984319"/>
            <a:ext cx="3043031" cy="1735912"/>
          </a:xfrm>
          <a:prstGeom prst="rect">
            <a:avLst/>
          </a:prstGeom>
        </p:spPr>
      </p:pic>
      <p:pic>
        <p:nvPicPr>
          <p:cNvPr id="10" name="Picture 9">
            <a:hlinkClick r:id="rId7"/>
            <a:extLst>
              <a:ext uri="{FF2B5EF4-FFF2-40B4-BE49-F238E27FC236}">
                <a16:creationId xmlns:a16="http://schemas.microsoft.com/office/drawing/2014/main" id="{9AA0DB88-4AF9-C357-08F0-10F5E4C0FA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277" t="21284" r="51413" b="66232"/>
          <a:stretch/>
        </p:blipFill>
        <p:spPr>
          <a:xfrm>
            <a:off x="8526116" y="3429000"/>
            <a:ext cx="3043031" cy="173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7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E4A60-08D7-1E13-2725-1FF816F81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 you know what to assess- AQA practical guide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F7EDB-F4DB-B9B1-2BEA-47567979A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0008" y="1825625"/>
            <a:ext cx="4823791" cy="4351338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Add to your mind map.</a:t>
            </a:r>
          </a:p>
          <a:p>
            <a:r>
              <a:rPr lang="en-GB" dirty="0"/>
              <a:t> How do you know what to assess in the lesson?</a:t>
            </a:r>
          </a:p>
          <a:p>
            <a:r>
              <a:rPr lang="en-GB" dirty="0"/>
              <a:t> How do you know students are making progress?</a:t>
            </a:r>
          </a:p>
          <a:p>
            <a:endParaRPr lang="en-GB" dirty="0"/>
          </a:p>
          <a:p>
            <a:r>
              <a:rPr lang="en-GB" dirty="0"/>
              <a:t>Review the AQA required practical for Osmosis available on page 37 of the required practical booklet. To what extent does this practical allow:</a:t>
            </a:r>
          </a:p>
          <a:p>
            <a:endParaRPr lang="en-GB" dirty="0"/>
          </a:p>
          <a:p>
            <a:r>
              <a:rPr lang="en-GB" dirty="0"/>
              <a:t>A varied approach including student led enquiry</a:t>
            </a:r>
          </a:p>
          <a:p>
            <a:r>
              <a:rPr lang="en-GB" dirty="0"/>
              <a:t>Appropriate assessment?  To what extent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5F43DB-C3CB-65F6-EDAD-DEABD7F6C9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64" t="16376" r="19456" b="23189"/>
          <a:stretch/>
        </p:blipFill>
        <p:spPr>
          <a:xfrm>
            <a:off x="0" y="1467506"/>
            <a:ext cx="6450495" cy="539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935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EBC9B-C5E2-D800-74E6-286F1A745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 you know what to assess The example past paper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A0783-FA73-232A-05A9-5EE91EBE1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Complete the past paper question on osmosis available on Moodle In teaching resources under a folder called practical science and the Gatsby report. What are your reflections? How will you adapt the required practical to support your students access to this question?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6187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51532-D719-983C-FF3B-04D8B1D65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09331"/>
            <a:ext cx="10515600" cy="766349"/>
          </a:xfrm>
        </p:spPr>
        <p:txBody>
          <a:bodyPr>
            <a:normAutofit fontScale="90000"/>
          </a:bodyPr>
          <a:lstStyle/>
          <a:p>
            <a:r>
              <a:rPr lang="en-GB" dirty="0"/>
              <a:t>How do you identify the most important prerequisite knowledge? A reminder on BEST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4FE0F-26FD-CD7E-2DAA-6B65E82BA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E44C55-F48D-2D95-5F4F-31A2C8B8F5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15" t="14782" r="16766" b="14928"/>
          <a:stretch/>
        </p:blipFill>
        <p:spPr>
          <a:xfrm>
            <a:off x="0" y="875679"/>
            <a:ext cx="11353800" cy="58209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C5A89D-9207-8ED0-7F16-297C17E75DCD}"/>
              </a:ext>
            </a:extLst>
          </p:cNvPr>
          <p:cNvSpPr/>
          <p:nvPr/>
        </p:nvSpPr>
        <p:spPr>
          <a:xfrm>
            <a:off x="2395330" y="2315817"/>
            <a:ext cx="3429000" cy="28227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BEST have produced a searchable curriculum map. Anything earlier in a column is preceding knowledge. You can use this to find the most appropriate proceeding knowledge, on this </a:t>
            </a:r>
            <a:r>
              <a:rPr lang="en-GB" dirty="0" err="1"/>
              <a:t>accoasion</a:t>
            </a:r>
            <a:r>
              <a:rPr lang="en-GB" dirty="0"/>
              <a:t> diffusion</a:t>
            </a:r>
          </a:p>
        </p:txBody>
      </p:sp>
    </p:spTree>
    <p:extLst>
      <p:ext uri="{BB962C8B-B14F-4D97-AF65-F5344CB8AC3E}">
        <p14:creationId xmlns:p14="http://schemas.microsoft.com/office/powerpoint/2010/main" val="298307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976C2-5354-19C1-D613-CC6C35CEA5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696F02-EB39-9A97-BEE8-F2BA00EEF5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2EDD43C-55E4-7610-FC64-CD1EA35F9B7F}"/>
              </a:ext>
            </a:extLst>
          </p:cNvPr>
          <p:cNvSpPr txBox="1">
            <a:spLocks/>
          </p:cNvSpPr>
          <p:nvPr/>
        </p:nvSpPr>
        <p:spPr>
          <a:xfrm>
            <a:off x="420757" y="109331"/>
            <a:ext cx="10515600" cy="7663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A reminder on BEST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B5992F-344D-8E58-43CB-959DEF36E7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67" t="14493" r="79187" b="5507"/>
          <a:stretch/>
        </p:blipFill>
        <p:spPr>
          <a:xfrm>
            <a:off x="-33130" y="195608"/>
            <a:ext cx="1967948" cy="63048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E2FC0E4-0B8D-7002-0F62-DE5D67522564}"/>
              </a:ext>
            </a:extLst>
          </p:cNvPr>
          <p:cNvSpPr/>
          <p:nvPr/>
        </p:nvSpPr>
        <p:spPr>
          <a:xfrm>
            <a:off x="2087218" y="773048"/>
            <a:ext cx="9684025" cy="858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From the BEST curriculum map, you get a specific unique code. You can use this to search the BEST website for specific activities and diagnostic  questions that test students’ previous knowledge and misconceptions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B5D14D-A946-0B27-D97C-2FA10DB8E9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42" t="20579" r="28098" b="8067"/>
          <a:stretch/>
        </p:blipFill>
        <p:spPr>
          <a:xfrm>
            <a:off x="1934818" y="1774757"/>
            <a:ext cx="5274365" cy="48935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8A93A1-666C-406B-61ED-5F23D8CCA7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642" t="22174" r="29239" b="33333"/>
          <a:stretch/>
        </p:blipFill>
        <p:spPr>
          <a:xfrm>
            <a:off x="7089913" y="1903343"/>
            <a:ext cx="5135217" cy="305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37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d24a7980-f8e8-435c-8623-8363a2ff2af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078ab53-bb02-47a0-9393-a7ee0c0e7637">
      <Terms xmlns="http://schemas.microsoft.com/office/infopath/2007/PartnerControls"/>
    </lcf76f155ced4ddcb4097134ff3c332f>
    <TaxCatchAll xmlns="d0d77455-7254-4fb4-bfd1-be858090293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47846A1787E24BAA4B8FCA035797FD" ma:contentTypeVersion="17" ma:contentTypeDescription="Create a new document." ma:contentTypeScope="" ma:versionID="5a730d451520051092fc59e4ae173f70">
  <xsd:schema xmlns:xsd="http://www.w3.org/2001/XMLSchema" xmlns:xs="http://www.w3.org/2001/XMLSchema" xmlns:p="http://schemas.microsoft.com/office/2006/metadata/properties" xmlns:ns2="0078ab53-bb02-47a0-9393-a7ee0c0e7637" xmlns:ns3="d0d77455-7254-4fb4-bfd1-be8580902935" targetNamespace="http://schemas.microsoft.com/office/2006/metadata/properties" ma:root="true" ma:fieldsID="4fecab86e3d2007a640cd187d88c9807" ns2:_="" ns3:_="">
    <xsd:import namespace="0078ab53-bb02-47a0-9393-a7ee0c0e7637"/>
    <xsd:import namespace="d0d77455-7254-4fb4-bfd1-be858090293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78ab53-bb02-47a0-9393-a7ee0c0e76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5ae5fb22-0559-4a01-99f6-a695058b864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d77455-7254-4fb4-bfd1-be8580902935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de88e587-e731-473e-bbcd-498f0d54029a}" ma:internalName="TaxCatchAll" ma:showField="CatchAllData" ma:web="d0d77455-7254-4fb4-bfd1-be858090293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2341B9E-4B15-490A-A036-6ED22BA7097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6F050D-676A-408C-88E6-25A2B19F8EBA}">
  <ds:schemaRefs>
    <ds:schemaRef ds:uri="http://purl.org/dc/dcmitype/"/>
    <ds:schemaRef ds:uri="http://schemas.microsoft.com/office/2006/documentManagement/types"/>
    <ds:schemaRef ds:uri="http://www.w3.org/XML/1998/namespace"/>
    <ds:schemaRef ds:uri="http://purl.org/dc/terms/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d0d77455-7254-4fb4-bfd1-be8580902935"/>
    <ds:schemaRef ds:uri="0078ab53-bb02-47a0-9393-a7ee0c0e7637"/>
  </ds:schemaRefs>
</ds:datastoreItem>
</file>

<file path=customXml/itemProps3.xml><?xml version="1.0" encoding="utf-8"?>
<ds:datastoreItem xmlns:ds="http://schemas.openxmlformats.org/officeDocument/2006/customXml" ds:itemID="{7C4749F2-B415-4943-8F15-0C85B64632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078ab53-bb02-47a0-9393-a7ee0c0e7637"/>
    <ds:schemaRef ds:uri="d0d77455-7254-4fb4-bfd1-be85809029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937</Words>
  <Application>Microsoft Office PowerPoint</Application>
  <PresentationFormat>Widescreen</PresentationFormat>
  <Paragraphs>71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Practicals and adhering to the Gatsby report</vt:lpstr>
      <vt:lpstr>Practicals and adhering to the Gatsby report</vt:lpstr>
      <vt:lpstr>Remember the good practical science report? </vt:lpstr>
      <vt:lpstr>Assessment fit for purpose – an example of the osmosis required practical</vt:lpstr>
      <vt:lpstr>Imagine you are completing the lesson plan </vt:lpstr>
      <vt:lpstr>How do you know what to assess- AQA practical guide </vt:lpstr>
      <vt:lpstr>How do you know what to assess The example past paper question</vt:lpstr>
      <vt:lpstr>How do you identify the most important prerequisite knowledge? A reminder on BEST</vt:lpstr>
      <vt:lpstr>PowerPoint Presentation</vt:lpstr>
      <vt:lpstr>Simulations enhance but do not replace practicals </vt:lpstr>
      <vt:lpstr>What are the advantages and potential limitations of simulations? Use the screenshots to give you ideas.</vt:lpstr>
      <vt:lpstr>What might an example blended lesson look like</vt:lpstr>
      <vt:lpstr>Task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Practicals and adhering to the Gatsby report</dc:title>
  <dc:creator>Robert Campbell</dc:creator>
  <cp:lastModifiedBy>Robert Campbell</cp:lastModifiedBy>
  <cp:revision>31</cp:revision>
  <dcterms:created xsi:type="dcterms:W3CDTF">2023-05-30T13:12:41Z</dcterms:created>
  <dcterms:modified xsi:type="dcterms:W3CDTF">2023-09-13T18:42:16Z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0x010100D347846A1787E24BAA4B8FCA035797FD</vt:lpwstr>
  </property>
  <property fmtid="{D5CDD505-2E9C-101B-9397-08002B2CF9AE}" pid="3" name="MediaServiceImageTags">
    <vt:lpwstr/>
  </property>
</Properties>
</file>